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5296"/>
    <a:srgbClr val="FFFFFF"/>
    <a:srgbClr val="7F5387"/>
    <a:srgbClr val="007DC5"/>
    <a:srgbClr val="005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8DD6A-E1CB-C0AC-F894-8C2756E25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49972D7-8D31-98D3-0C71-B18F9207D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3A74DF-D00D-7292-4583-E8C95BBF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B33A-A60A-45CD-BDBC-45DDCAC212F1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13D217-D047-A556-D882-306976F7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D27D72-9D96-6E03-42EB-DCE4CF88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7010-84C8-4CEE-8E24-A0FE007DD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13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026992-2C76-9172-A388-498DCAF5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B32A93-BBF1-D1F3-FB89-6DE4979AF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71D155-D17F-AD3D-F3F5-8C12ED1E2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B33A-A60A-45CD-BDBC-45DDCAC212F1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DDC7CB-C192-DC96-600B-479CD73E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1FA9F5-57C5-B7D5-6B59-871D844F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7010-84C8-4CEE-8E24-A0FE007DD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22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FB8582C-88B5-E3C2-F822-73E9E42A7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E28997-BD6E-7F27-E746-CACF474D8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9A571E-1EF1-31E2-AC90-59DC42EDC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B33A-A60A-45CD-BDBC-45DDCAC212F1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3D9E6C-10EB-0273-905E-AB163849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D772C-8E33-8564-BA13-A45AF3E8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7010-84C8-4CEE-8E24-A0FE007DD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74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DFB385-774E-F76B-DB27-32E3A9EC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C4F744-B0D6-8BF9-131A-42DC9BB3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6866BE-B3FF-DEC4-EF98-7B9EDEC73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B33A-A60A-45CD-BDBC-45DDCAC212F1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4A3A35-A5F9-43A6-A0A8-2A5A88E9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1A86E7-4CEF-74D5-5413-7300804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7010-84C8-4CEE-8E24-A0FE007DD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15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BC3BFE-84E6-BE73-A61C-C7CE326A8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5188FF-222C-3C18-E5EF-5723609C7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F65171-BF39-DEF5-22C9-0381AE1B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B33A-A60A-45CD-BDBC-45DDCAC212F1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EBC5DA-4658-CE90-2D3A-D047944E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B432DD-8588-A09A-A462-207EEE18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7010-84C8-4CEE-8E24-A0FE007DD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91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AEDEB-3BF0-9ADD-C820-742F14B85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846C62-9C6C-E652-3841-657D7F091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85846B-86A5-99CC-3451-39CCCAB7A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8EC95E-05E4-BF44-0158-8CDA1BA61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B33A-A60A-45CD-BDBC-45DDCAC212F1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3A9A30-0D8E-12F0-5BF8-1B5F8DB6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01B8BD-C4E0-EF2E-4006-8A7136F31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7010-84C8-4CEE-8E24-A0FE007DD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34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0F8E3-C04B-6F88-8493-955D38BD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CD6022-AED8-C5EF-43FF-4C1C522E5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DF0D00-71A2-A8FE-B198-9DEC25334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5A9BEFB-088E-0784-4019-22E819901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B65E89-6E7A-4495-5998-8D97AA0BD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9AE54E-7A34-35A9-1E5D-60C725B4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B33A-A60A-45CD-BDBC-45DDCAC212F1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EEBAB8A-C326-CC5F-22AC-869F859C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C8AB11-258E-9CE3-B8FB-8EC640D4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7010-84C8-4CEE-8E24-A0FE007DD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9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140BD7-1845-30BA-C706-D50B7EEF9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08158B-3B62-C172-638D-A964F83C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B33A-A60A-45CD-BDBC-45DDCAC212F1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8133D2E-536C-C69C-0D6B-11504CFE6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E38455-A629-1A39-2F79-AA397F34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7010-84C8-4CEE-8E24-A0FE007DD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33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56AA2E-D38D-8237-DCC0-358A5442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B33A-A60A-45CD-BDBC-45DDCAC212F1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A0D67D8-684A-79F9-563A-37396C8A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B32A42-7509-AD4C-C5F0-E7320551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7010-84C8-4CEE-8E24-A0FE007DD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4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67A031-52D8-2C0B-76C6-17E5850E8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8379AD-EE9F-F47F-07A5-A3F50BC1C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933EB-D8E5-A28A-9ED3-E4CFBBC76A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15C2CA-0D4F-8349-EA4D-A8DB49F0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B33A-A60A-45CD-BDBC-45DDCAC212F1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B1F1F6-2CFA-6B64-B8B3-D544ED1A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14AA39-D41E-0EFF-7A12-762F4CBB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7010-84C8-4CEE-8E24-A0FE007DD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61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CFD62-B2D8-776C-DA76-59A0C700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420A40D-2839-73F6-82F0-22EBBFFC2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C7692B-D727-7A40-4A04-E75AF6400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98665D-9646-4362-CD2F-FFC160EE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3B33A-A60A-45CD-BDBC-45DDCAC212F1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BB2162-4415-AA31-8CCB-5875CB2D8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EB044F-53FF-1708-C92D-1F779474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7010-84C8-4CEE-8E24-A0FE007DDB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1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CB13DFF-4C9F-B016-2AE2-F987D76F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E38B6B-E7FD-123E-78FF-BFFB80839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7B2E5B-A3E1-1035-8CB7-7EEEFFE85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03B33A-A60A-45CD-BDBC-45DDCAC212F1}" type="datetimeFigureOut">
              <a:rPr lang="fr-FR" smtClean="0"/>
              <a:t>23/04/2024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DF8627-C4C9-E524-025C-86322FEE8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1B64BC-8293-F6DC-FA7C-C00B31B7E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137010-84C8-4CEE-8E24-A0FE007DDB5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texte, Police, graphisme, Graphique&#10;&#10;Description générée automatiquement">
            <a:extLst>
              <a:ext uri="{FF2B5EF4-FFF2-40B4-BE49-F238E27FC236}">
                <a16:creationId xmlns:a16="http://schemas.microsoft.com/office/drawing/2014/main" id="{DC1AF078-FEF8-FDCF-3450-5F56F00B39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0" y="6318357"/>
            <a:ext cx="1828800" cy="441110"/>
          </a:xfrm>
          <a:prstGeom prst="rect">
            <a:avLst/>
          </a:prstGeom>
        </p:spPr>
      </p:pic>
      <p:pic>
        <p:nvPicPr>
          <p:cNvPr id="10" name="Image 9" descr="Une image contenant Lilas, texte, violet, violette&#10;&#10;Description générée automatiquement">
            <a:extLst>
              <a:ext uri="{FF2B5EF4-FFF2-40B4-BE49-F238E27FC236}">
                <a16:creationId xmlns:a16="http://schemas.microsoft.com/office/drawing/2014/main" id="{CAAA65D7-2F4D-2258-7B02-B90920093B5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0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1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sbonsclics.fr/fr/decouvrir/metiers-de-la-proprete-apprenant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919CBA-12BC-9CAC-2E7A-2BE6BDA87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583" y="806999"/>
            <a:ext cx="6885709" cy="702974"/>
          </a:xfrm>
        </p:spPr>
        <p:txBody>
          <a:bodyPr>
            <a:normAutofit/>
          </a:bodyPr>
          <a:lstStyle/>
          <a:p>
            <a:pPr algn="l"/>
            <a:r>
              <a:rPr lang="fr-FR" sz="3600" i="1" dirty="0">
                <a:solidFill>
                  <a:schemeClr val="bg1"/>
                </a:solidFill>
                <a:latin typeface="Barriol"/>
              </a:rPr>
              <a:t>Un parcours à portée de main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2616FBE-C0DC-E29B-118E-8BC61843B303}"/>
              </a:ext>
            </a:extLst>
          </p:cNvPr>
          <p:cNvSpPr txBox="1"/>
          <p:nvPr/>
        </p:nvSpPr>
        <p:spPr>
          <a:xfrm>
            <a:off x="198583" y="0"/>
            <a:ext cx="116087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fr-FR" sz="1800" b="0" i="0" u="none" strike="noStrike" baseline="0" dirty="0">
              <a:solidFill>
                <a:srgbClr val="000000"/>
              </a:solidFill>
              <a:latin typeface="Bariol Bold" panose="02000506040000020003" pitchFamily="2" charset="0"/>
            </a:endParaRPr>
          </a:p>
          <a:p>
            <a:r>
              <a:rPr lang="fr-FR" sz="4000" b="0" i="0" u="none" strike="noStrike" dirty="0">
                <a:solidFill>
                  <a:schemeClr val="bg1"/>
                </a:solidFill>
                <a:latin typeface="Bariol Bold" panose="02000506040000020003" pitchFamily="2" charset="0"/>
              </a:rPr>
              <a:t>Les bases du numérique pour faciliter le quotidien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26" name="Image 25" descr="Une image contenant clipart, dessin humoristique, illustration&#10;&#10;Description générée automatiquement avec une confiance moyenne">
            <a:extLst>
              <a:ext uri="{FF2B5EF4-FFF2-40B4-BE49-F238E27FC236}">
                <a16:creationId xmlns:a16="http://schemas.microsoft.com/office/drawing/2014/main" id="{8CE11FD1-849E-AC35-14C6-E0F46B7BB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89" y="3070849"/>
            <a:ext cx="3351621" cy="2727001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B51CDDF9-BB7A-2F22-8488-9EE911304AAA}"/>
              </a:ext>
            </a:extLst>
          </p:cNvPr>
          <p:cNvSpPr txBox="1"/>
          <p:nvPr/>
        </p:nvSpPr>
        <p:spPr>
          <a:xfrm>
            <a:off x="1227281" y="2741329"/>
            <a:ext cx="3459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805296"/>
                </a:solidFill>
                <a:latin typeface="Bariol Bold" panose="02000506040000020003" pitchFamily="2" charset="0"/>
              </a:rPr>
              <a:t>Se former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D2ACA8-9DA1-7C2C-A9A7-A743537EEA90}"/>
              </a:ext>
            </a:extLst>
          </p:cNvPr>
          <p:cNvSpPr txBox="1"/>
          <p:nvPr/>
        </p:nvSpPr>
        <p:spPr>
          <a:xfrm>
            <a:off x="7637608" y="4030851"/>
            <a:ext cx="4355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805296"/>
                </a:solidFill>
                <a:latin typeface="Bariol Bold" panose="02000506040000020003" pitchFamily="2" charset="0"/>
              </a:rPr>
              <a:t>…et gagner en confiance dans l'utilisation des outils numériques !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CA6442-EF30-3542-B43D-B7D62ADCAD00}"/>
              </a:ext>
            </a:extLst>
          </p:cNvPr>
          <p:cNvSpPr txBox="1"/>
          <p:nvPr/>
        </p:nvSpPr>
        <p:spPr>
          <a:xfrm>
            <a:off x="1227281" y="3154339"/>
            <a:ext cx="394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805296"/>
                </a:solidFill>
                <a:latin typeface="Bariol Bold" panose="02000506040000020003" pitchFamily="2" charset="0"/>
              </a:rPr>
              <a:t>pour se faciliter le quotidien, </a:t>
            </a:r>
          </a:p>
          <a:p>
            <a:r>
              <a:rPr lang="fr-FR" sz="2400" b="1" dirty="0">
                <a:solidFill>
                  <a:srgbClr val="805296"/>
                </a:solidFill>
                <a:latin typeface="Bariol Bold" panose="02000506040000020003" pitchFamily="2" charset="0"/>
              </a:rPr>
              <a:t>devenir autonome</a:t>
            </a:r>
          </a:p>
          <a:p>
            <a:r>
              <a:rPr lang="fr-FR" sz="2400" b="1" dirty="0">
                <a:solidFill>
                  <a:srgbClr val="805296"/>
                </a:solidFill>
                <a:latin typeface="Bariol Bold" panose="02000506040000020003" pitchFamily="2" charset="0"/>
              </a:rPr>
              <a:t>dans ses démarches…</a:t>
            </a:r>
          </a:p>
        </p:txBody>
      </p:sp>
    </p:spTree>
    <p:extLst>
      <p:ext uri="{BB962C8B-B14F-4D97-AF65-F5344CB8AC3E}">
        <p14:creationId xmlns:p14="http://schemas.microsoft.com/office/powerpoint/2010/main" val="149164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uiExpand="1" build="p"/>
      <p:bldP spid="5" grpId="0" uiExpand="1" build="p"/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7EE5A0A-A051-5A68-C765-65CD41903F14}"/>
              </a:ext>
            </a:extLst>
          </p:cNvPr>
          <p:cNvSpPr txBox="1"/>
          <p:nvPr/>
        </p:nvSpPr>
        <p:spPr>
          <a:xfrm>
            <a:off x="0" y="2151638"/>
            <a:ext cx="12192000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fr-FR" sz="4400" b="1" i="1" u="none" strike="noStrike" baseline="30000" dirty="0">
                <a:solidFill>
                  <a:srgbClr val="805296"/>
                </a:solidFill>
                <a:latin typeface="Barriol"/>
              </a:rPr>
              <a:t>1 parcours = 6 modules = 3 heures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FF8A51F-1D52-CBB3-0DFA-0FEE5D6D5EB0}"/>
              </a:ext>
            </a:extLst>
          </p:cNvPr>
          <p:cNvSpPr txBox="1"/>
          <p:nvPr/>
        </p:nvSpPr>
        <p:spPr>
          <a:xfrm>
            <a:off x="690414" y="789372"/>
            <a:ext cx="9157303" cy="50270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R="0" rtl="0"/>
            <a:r>
              <a:rPr lang="fr-FR" sz="4000" b="1" i="0" u="none" strike="noStrike" baseline="30000" dirty="0">
                <a:solidFill>
                  <a:schemeClr val="bg1"/>
                </a:solidFill>
                <a:latin typeface="Bariol Bold" panose="02000506040000020003" pitchFamily="2" charset="0"/>
              </a:rPr>
              <a:t>Un parcours de formation adapté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8C189E-D506-D4B8-043F-DE006860E604}"/>
              </a:ext>
            </a:extLst>
          </p:cNvPr>
          <p:cNvSpPr txBox="1"/>
          <p:nvPr/>
        </p:nvSpPr>
        <p:spPr>
          <a:xfrm>
            <a:off x="1619283" y="2821787"/>
            <a:ext cx="3803051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fr-FR" sz="2000" b="1" i="0" u="none" strike="noStrike" baseline="30000" dirty="0">
                <a:solidFill>
                  <a:srgbClr val="805296"/>
                </a:solidFill>
                <a:latin typeface="Bariol Regular" panose="02000506040000020003" pitchFamily="2" charset="0"/>
              </a:rPr>
              <a:t>1. Utiliser un smartphone</a:t>
            </a:r>
            <a:endParaRPr lang="fr-FR" sz="2000" b="0" i="0" u="none" strike="noStrike" baseline="30000" dirty="0">
              <a:solidFill>
                <a:srgbClr val="805296"/>
              </a:solidFill>
              <a:latin typeface="Bariol Regular" panose="02000506040000020003" pitchFamily="2" charset="0"/>
            </a:endParaRPr>
          </a:p>
          <a:p>
            <a:pPr marR="0" algn="l" rtl="0"/>
            <a:r>
              <a:rPr lang="fr-FR" b="0" i="0" u="none" strike="noStrike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2" charset="0"/>
              </a:rPr>
              <a:t>Comment utiliser le calendrier, scanner un QR code, télécharger une application...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E576A5-C477-36E7-5A7A-9DC6779FB0E8}"/>
              </a:ext>
            </a:extLst>
          </p:cNvPr>
          <p:cNvSpPr txBox="1"/>
          <p:nvPr/>
        </p:nvSpPr>
        <p:spPr>
          <a:xfrm>
            <a:off x="1619282" y="4027482"/>
            <a:ext cx="3803051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fr-FR" sz="2000" b="1" i="0" u="none" strike="noStrike" baseline="30000" dirty="0">
                <a:solidFill>
                  <a:srgbClr val="805296"/>
                </a:solidFill>
                <a:latin typeface="Bariol Regular" panose="02000506040000020003" pitchFamily="2" charset="0"/>
              </a:rPr>
              <a:t>2. Faire des recherches sur internet</a:t>
            </a:r>
            <a:endParaRPr lang="fr-FR" sz="2000" b="0" i="0" u="none" strike="noStrike" baseline="30000" dirty="0">
              <a:solidFill>
                <a:srgbClr val="805296"/>
              </a:solidFill>
              <a:latin typeface="Bariol Regular" panose="02000506040000020003" pitchFamily="2" charset="0"/>
            </a:endParaRPr>
          </a:p>
          <a:p>
            <a:pPr marR="0" algn="l" rtl="0"/>
            <a:r>
              <a:rPr lang="fr-FR" b="0" i="0" u="none" strike="noStrik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Comment installer/utiliser un navigateur, faire une recherche, traduire une page internet...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AFAAECB-FAED-98DE-0896-02B3FCF4DE2A}"/>
              </a:ext>
            </a:extLst>
          </p:cNvPr>
          <p:cNvSpPr txBox="1"/>
          <p:nvPr/>
        </p:nvSpPr>
        <p:spPr>
          <a:xfrm>
            <a:off x="1619281" y="4980602"/>
            <a:ext cx="425773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fr-FR" sz="2000" b="1" i="0" u="none" strike="noStrike" baseline="30000" dirty="0">
                <a:solidFill>
                  <a:srgbClr val="805296"/>
                </a:solidFill>
                <a:latin typeface="Bariol Regular" panose="02000506040000020003" pitchFamily="2" charset="0"/>
              </a:rPr>
              <a:t>3. Créer une adresse mail pour envoyer/recevoir des emails</a:t>
            </a:r>
            <a:endParaRPr lang="fr-FR" sz="2000" b="0" i="0" u="none" strike="noStrike" baseline="30000" dirty="0">
              <a:solidFill>
                <a:srgbClr val="805296"/>
              </a:solidFill>
              <a:latin typeface="Bariol Regular" panose="02000506040000020003" pitchFamily="2" charset="0"/>
            </a:endParaRPr>
          </a:p>
          <a:p>
            <a:pPr marR="0" algn="l" rtl="0"/>
            <a:r>
              <a:rPr lang="fr-FR" b="0" i="0" u="none" strike="noStrik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A quoi sert une boîte mail ? Comment la créer, envoyer un email, télécharger une pièce-jointe...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0E93273-227B-AA5C-DDA7-3E8DA9CF46B8}"/>
              </a:ext>
            </a:extLst>
          </p:cNvPr>
          <p:cNvSpPr txBox="1"/>
          <p:nvPr/>
        </p:nvSpPr>
        <p:spPr>
          <a:xfrm>
            <a:off x="6761825" y="2821787"/>
            <a:ext cx="498789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fr-FR" sz="2000" b="1" i="0" u="none" strike="noStrike" baseline="30000" dirty="0">
                <a:solidFill>
                  <a:srgbClr val="805296"/>
                </a:solidFill>
                <a:latin typeface="Bariol Regular" panose="02000506040000020003" pitchFamily="2" charset="0"/>
              </a:rPr>
              <a:t>4. Créer un compte sur un site et se connecter</a:t>
            </a:r>
            <a:endParaRPr lang="fr-FR" sz="2000" b="0" i="0" u="none" strike="noStrike" baseline="30000" dirty="0">
              <a:solidFill>
                <a:srgbClr val="805296"/>
              </a:solidFill>
              <a:latin typeface="Bariol Regular" panose="02000506040000020003" pitchFamily="2" charset="0"/>
            </a:endParaRPr>
          </a:p>
          <a:p>
            <a:pPr marR="0" algn="l" rtl="0"/>
            <a:r>
              <a:rPr lang="fr-FR" b="0" i="0" u="none" strike="noStrik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Pourquoi se connecter à un site ? Comment créer un compte sur l’ANTS, récupérer un mot de passe oublié, se connecter avec </a:t>
            </a:r>
            <a:r>
              <a:rPr lang="fr-FR" b="0" i="0" u="none" strike="noStrike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FranceConnect</a:t>
            </a:r>
            <a:r>
              <a:rPr lang="fr-FR" b="0" i="0" u="none" strike="noStrik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...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69F6E1E-B365-EE3C-5E67-474C833E2F41}"/>
              </a:ext>
            </a:extLst>
          </p:cNvPr>
          <p:cNvSpPr txBox="1"/>
          <p:nvPr/>
        </p:nvSpPr>
        <p:spPr>
          <a:xfrm>
            <a:off x="6761825" y="4027482"/>
            <a:ext cx="4987898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fr-FR" sz="2000" b="1" i="0" u="none" strike="noStrike" baseline="30000" dirty="0">
                <a:solidFill>
                  <a:srgbClr val="805296"/>
                </a:solidFill>
                <a:latin typeface="Bariol Regular" panose="02000506040000020003" pitchFamily="2" charset="0"/>
              </a:rPr>
              <a:t>5. Utiliser un coffre-fort numérique</a:t>
            </a:r>
          </a:p>
          <a:p>
            <a:pPr marR="0" algn="l" rtl="0"/>
            <a:r>
              <a:rPr lang="fr-FR" b="0" i="0" u="none" strike="noStrik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Quels en sont les usages professionnels et personnels ? </a:t>
            </a:r>
            <a:br>
              <a:rPr lang="fr-FR" b="0" i="0" u="none" strike="noStrik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</a:br>
            <a:r>
              <a:rPr lang="fr-FR" b="0" i="0" u="none" strike="noStrik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Comment y télécharger un document,  y ranger un document...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8EE0DE5-A6C7-7A8E-E4BE-880A6CA4BA9D}"/>
              </a:ext>
            </a:extLst>
          </p:cNvPr>
          <p:cNvSpPr txBox="1"/>
          <p:nvPr/>
        </p:nvSpPr>
        <p:spPr>
          <a:xfrm>
            <a:off x="6780301" y="4989661"/>
            <a:ext cx="4730139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fr-FR" sz="2000" b="1" i="0" u="none" strike="noStrike" baseline="30000" dirty="0">
                <a:solidFill>
                  <a:srgbClr val="805296"/>
                </a:solidFill>
                <a:latin typeface="Bariol Regular" panose="02000506040000020003" pitchFamily="2" charset="0"/>
              </a:rPr>
              <a:t>6. Sécuriser l’utilisation de son smartphone</a:t>
            </a:r>
          </a:p>
          <a:p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Comment reconnaître un site sécurisé ? Qu’est-ce qu’est un cookie ? Quelles sont les différents types d’arnaques, les bons gestes à adopter...</a:t>
            </a:r>
          </a:p>
        </p:txBody>
      </p:sp>
      <p:pic>
        <p:nvPicPr>
          <p:cNvPr id="22" name="Image 21" descr="Une image contenant capture d’écran, Téléphone mobile, gadget, Appareil électronique&#10;&#10;Description générée automatiquement">
            <a:extLst>
              <a:ext uri="{FF2B5EF4-FFF2-40B4-BE49-F238E27FC236}">
                <a16:creationId xmlns:a16="http://schemas.microsoft.com/office/drawing/2014/main" id="{F2FE0570-83DA-C92C-907D-C1625951C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" y="2821787"/>
            <a:ext cx="619211" cy="6192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B0D95F7D-F6A0-DFF3-AFC5-A8F7920A06B4}"/>
              </a:ext>
            </a:extLst>
          </p:cNvPr>
          <p:cNvGrpSpPr/>
          <p:nvPr/>
        </p:nvGrpSpPr>
        <p:grpSpPr>
          <a:xfrm>
            <a:off x="2977417" y="6145200"/>
            <a:ext cx="8106478" cy="700058"/>
            <a:chOff x="4022445" y="6100592"/>
            <a:chExt cx="7544869" cy="700058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60F4CC80-CD57-1F6D-EB6F-EA5B5644628D}"/>
                </a:ext>
              </a:extLst>
            </p:cNvPr>
            <p:cNvSpPr txBox="1"/>
            <p:nvPr/>
          </p:nvSpPr>
          <p:spPr>
            <a:xfrm>
              <a:off x="4491397" y="6195356"/>
              <a:ext cx="7075917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baseline="30000" dirty="0">
                  <a:solidFill>
                    <a:srgbClr val="805296"/>
                  </a:solidFill>
                  <a:latin typeface="Bariol Bold" panose="02000506040000020003" pitchFamily="2" charset="0"/>
                </a:rPr>
                <a:t>Chaque module est oralisé. Il suffit de cliquer sur cette icône pour accéder aux explications sans avoir à lire.</a:t>
              </a:r>
              <a:endParaRPr lang="fr-FR" sz="2000" u="sng" dirty="0">
                <a:solidFill>
                  <a:srgbClr val="805296"/>
                </a:solidFill>
                <a:latin typeface="Bariol Bold" panose="02000506040000020003" pitchFamily="2" charset="0"/>
              </a:endParaRPr>
            </a:p>
          </p:txBody>
        </p:sp>
        <p:pic>
          <p:nvPicPr>
            <p:cNvPr id="26" name="Image 25" descr="Une image contenant Graphique, cercle, symbole, Bleu électrique&#10;&#10;Description générée automatiquement">
              <a:extLst>
                <a:ext uri="{FF2B5EF4-FFF2-40B4-BE49-F238E27FC236}">
                  <a16:creationId xmlns:a16="http://schemas.microsoft.com/office/drawing/2014/main" id="{541B7F1C-83BE-4ABA-8B6D-B170EB58F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445" y="6100592"/>
              <a:ext cx="464096" cy="464096"/>
            </a:xfrm>
            <a:prstGeom prst="rect">
              <a:avLst/>
            </a:prstGeom>
          </p:spPr>
        </p:pic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54064DDE-F19F-CB38-9F17-474707BB6C95}"/>
              </a:ext>
            </a:extLst>
          </p:cNvPr>
          <p:cNvSpPr/>
          <p:nvPr/>
        </p:nvSpPr>
        <p:spPr>
          <a:xfrm>
            <a:off x="179770" y="640600"/>
            <a:ext cx="510644" cy="50270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805296"/>
                </a:solidFill>
                <a:latin typeface="Barriol"/>
              </a:rPr>
              <a:t>1 </a:t>
            </a:r>
          </a:p>
        </p:txBody>
      </p:sp>
      <p:pic>
        <p:nvPicPr>
          <p:cNvPr id="11" name="Image 10" descr="Une image contenant Police, capture d’écran, conception&#10;&#10;Description générée automatiquement">
            <a:extLst>
              <a:ext uri="{FF2B5EF4-FFF2-40B4-BE49-F238E27FC236}">
                <a16:creationId xmlns:a16="http://schemas.microsoft.com/office/drawing/2014/main" id="{A4D7BD26-9BAB-5119-DCAC-8EA3078C5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52" y="4015135"/>
            <a:ext cx="619211" cy="6192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3529FF9-6E15-C447-F6FE-E321EDF64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3" y="4951049"/>
            <a:ext cx="514868" cy="51486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 18" descr="Une image contenant main&#10;&#10;Description générée automatiquement avec une confiance faible">
            <a:extLst>
              <a:ext uri="{FF2B5EF4-FFF2-40B4-BE49-F238E27FC236}">
                <a16:creationId xmlns:a16="http://schemas.microsoft.com/office/drawing/2014/main" id="{0D0C4B1F-7829-2309-7B98-A6E16F88EA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57" y="2851075"/>
            <a:ext cx="514868" cy="522790"/>
          </a:xfrm>
          <a:prstGeom prst="rect">
            <a:avLst/>
          </a:prstGeom>
        </p:spPr>
      </p:pic>
      <p:pic>
        <p:nvPicPr>
          <p:cNvPr id="21" name="Image 20" descr="Une image contenant clipart, Graphique&#10;&#10;Description générée automatiquement">
            <a:extLst>
              <a:ext uri="{FF2B5EF4-FFF2-40B4-BE49-F238E27FC236}">
                <a16:creationId xmlns:a16="http://schemas.microsoft.com/office/drawing/2014/main" id="{C9189480-2AD3-E618-DEE5-9CC9DF751F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57" y="4051659"/>
            <a:ext cx="496152" cy="488634"/>
          </a:xfrm>
          <a:prstGeom prst="rect">
            <a:avLst/>
          </a:prstGeom>
        </p:spPr>
      </p:pic>
      <p:pic>
        <p:nvPicPr>
          <p:cNvPr id="25" name="Image 24" descr="Une image contenant objets en métal, verrouiller, cadenas&#10;&#10;Description générée automatiquement">
            <a:extLst>
              <a:ext uri="{FF2B5EF4-FFF2-40B4-BE49-F238E27FC236}">
                <a16:creationId xmlns:a16="http://schemas.microsoft.com/office/drawing/2014/main" id="{CB32D51C-F28E-E261-EEA8-96E5C8A56C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57" y="5006885"/>
            <a:ext cx="488634" cy="48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6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9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uiExpand="1" build="p"/>
      <p:bldP spid="10" grpId="0" uiExpand="1" build="p"/>
      <p:bldP spid="12" grpId="0" uiExpand="1" build="p"/>
      <p:bldP spid="14" grpId="0" uiExpand="1" build="p"/>
      <p:bldP spid="16" grpId="0" uiExpand="1" build="p"/>
      <p:bldP spid="1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5BC47CB-6F54-DCA9-3DFA-B2EA9C1743DB}"/>
              </a:ext>
            </a:extLst>
          </p:cNvPr>
          <p:cNvSpPr txBox="1"/>
          <p:nvPr/>
        </p:nvSpPr>
        <p:spPr>
          <a:xfrm>
            <a:off x="340985" y="2067802"/>
            <a:ext cx="8029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0" u="none" strike="noStrike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Chacun des modules s'appuie sur des mises en situations issues de la vie réelle et vous propose…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CA74517-1ED6-E565-39D8-3DEA38BB42FF}"/>
              </a:ext>
            </a:extLst>
          </p:cNvPr>
          <p:cNvGrpSpPr/>
          <p:nvPr/>
        </p:nvGrpSpPr>
        <p:grpSpPr>
          <a:xfrm>
            <a:off x="9145240" y="3150045"/>
            <a:ext cx="1526534" cy="2922568"/>
            <a:chOff x="9145240" y="3426270"/>
            <a:chExt cx="1526534" cy="2922568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BA8433F4-F9E8-0B09-DB54-F5EE1A646906}"/>
                </a:ext>
              </a:extLst>
            </p:cNvPr>
            <p:cNvSpPr txBox="1"/>
            <p:nvPr/>
          </p:nvSpPr>
          <p:spPr>
            <a:xfrm>
              <a:off x="9313985" y="3426270"/>
              <a:ext cx="1189045" cy="297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 rtl="0"/>
              <a:r>
                <a:rPr lang="fr-FR" sz="2000" b="1" i="1" u="none" strike="noStrike" baseline="30000" dirty="0">
                  <a:solidFill>
                    <a:srgbClr val="805296"/>
                  </a:solidFill>
                  <a:latin typeface="Bariol Regular" panose="02000506040000020003" pitchFamily="2" charset="0"/>
                </a:rPr>
                <a:t>Des quiz</a:t>
              </a:r>
            </a:p>
          </p:txBody>
        </p:sp>
        <p:pic>
          <p:nvPicPr>
            <p:cNvPr id="15" name="Image 14" descr="Une image contenant texte, capture d’écran, Police, logiciel&#10;&#10;Description générée automatiquement">
              <a:extLst>
                <a:ext uri="{FF2B5EF4-FFF2-40B4-BE49-F238E27FC236}">
                  <a16:creationId xmlns:a16="http://schemas.microsoft.com/office/drawing/2014/main" id="{B6B107A3-3CBF-F8AF-5A58-BE86BD60B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240" y="3605612"/>
              <a:ext cx="1526534" cy="27432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3D98120-C7B5-08EC-862F-1AB4030433D4}"/>
              </a:ext>
            </a:extLst>
          </p:cNvPr>
          <p:cNvGrpSpPr/>
          <p:nvPr/>
        </p:nvGrpSpPr>
        <p:grpSpPr>
          <a:xfrm>
            <a:off x="6532343" y="2535203"/>
            <a:ext cx="1676416" cy="3191561"/>
            <a:chOff x="6434292" y="2878103"/>
            <a:chExt cx="1676416" cy="3191561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B3C45A3-C132-D23A-33BA-054DA0696A87}"/>
                </a:ext>
              </a:extLst>
            </p:cNvPr>
            <p:cNvSpPr txBox="1"/>
            <p:nvPr/>
          </p:nvSpPr>
          <p:spPr>
            <a:xfrm>
              <a:off x="6605570" y="2878103"/>
              <a:ext cx="1333860" cy="297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 rtl="0"/>
              <a:r>
                <a:rPr lang="fr-FR" sz="2000" b="1" i="1" u="none" strike="noStrike" baseline="30000" dirty="0">
                  <a:solidFill>
                    <a:srgbClr val="805296"/>
                  </a:solidFill>
                  <a:latin typeface="Bariol Regular" panose="02000506040000020003" pitchFamily="2" charset="0"/>
                </a:rPr>
                <a:t>Des pas à pas</a:t>
              </a:r>
            </a:p>
          </p:txBody>
        </p:sp>
        <p:pic>
          <p:nvPicPr>
            <p:cNvPr id="19" name="Image 18" descr="Une image contenant texte, Appareils électroniques, capture d’écran, logiciel&#10;&#10;Description générée automatiquement">
              <a:extLst>
                <a:ext uri="{FF2B5EF4-FFF2-40B4-BE49-F238E27FC236}">
                  <a16:creationId xmlns:a16="http://schemas.microsoft.com/office/drawing/2014/main" id="{546DD80F-80C2-CA6B-1BA1-BD0C0AF3C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292" y="3052115"/>
              <a:ext cx="1676416" cy="30175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A6664ABC-C1AD-AB81-F3EC-F96DD059F959}"/>
              </a:ext>
            </a:extLst>
          </p:cNvPr>
          <p:cNvGrpSpPr/>
          <p:nvPr/>
        </p:nvGrpSpPr>
        <p:grpSpPr>
          <a:xfrm>
            <a:off x="1162279" y="2438375"/>
            <a:ext cx="1679187" cy="3184484"/>
            <a:chOff x="1162279" y="2438375"/>
            <a:chExt cx="1679187" cy="3184484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7A79F8B-7B1E-89E8-D3F6-2BFE860C352C}"/>
                </a:ext>
              </a:extLst>
            </p:cNvPr>
            <p:cNvSpPr txBox="1"/>
            <p:nvPr/>
          </p:nvSpPr>
          <p:spPr>
            <a:xfrm>
              <a:off x="1334942" y="2438375"/>
              <a:ext cx="1333860" cy="297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 rtl="0"/>
              <a:r>
                <a:rPr lang="fr-FR" sz="2000" b="1" i="1" u="none" strike="noStrike" baseline="30000" dirty="0">
                  <a:solidFill>
                    <a:srgbClr val="805296"/>
                  </a:solidFill>
                  <a:latin typeface="Bariol Regular" panose="02000506040000020003" pitchFamily="2" charset="0"/>
                </a:rPr>
                <a:t>De la théorie</a:t>
              </a:r>
            </a:p>
          </p:txBody>
        </p:sp>
        <p:pic>
          <p:nvPicPr>
            <p:cNvPr id="21" name="Image 20" descr="Une image contenant texte, Appareils électroniques, capture d’écran, Système d’exploitation&#10;&#10;Description générée automatiquement">
              <a:extLst>
                <a:ext uri="{FF2B5EF4-FFF2-40B4-BE49-F238E27FC236}">
                  <a16:creationId xmlns:a16="http://schemas.microsoft.com/office/drawing/2014/main" id="{AC9E96CE-24CB-605C-B890-10B768900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279" y="2605310"/>
              <a:ext cx="1679187" cy="30175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DAAF5316-F599-7165-2051-2BE4C5E2CB8D}"/>
              </a:ext>
            </a:extLst>
          </p:cNvPr>
          <p:cNvGrpSpPr/>
          <p:nvPr/>
        </p:nvGrpSpPr>
        <p:grpSpPr>
          <a:xfrm>
            <a:off x="3777946" y="2998774"/>
            <a:ext cx="1817917" cy="3228996"/>
            <a:chOff x="3813292" y="3494074"/>
            <a:chExt cx="1817917" cy="3228996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BE43775E-5980-CBA3-CF34-50B3B16EF64C}"/>
                </a:ext>
              </a:extLst>
            </p:cNvPr>
            <p:cNvSpPr txBox="1"/>
            <p:nvPr/>
          </p:nvSpPr>
          <p:spPr>
            <a:xfrm>
              <a:off x="3813292" y="3494074"/>
              <a:ext cx="1817917" cy="297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 rtl="0"/>
              <a:r>
                <a:rPr lang="fr-FR" sz="2000" b="1" i="1" u="none" strike="noStrike" baseline="30000" dirty="0">
                  <a:solidFill>
                    <a:srgbClr val="805296"/>
                  </a:solidFill>
                  <a:latin typeface="Bariol Regular" panose="02000506040000020003" pitchFamily="2" charset="0"/>
                </a:rPr>
                <a:t>Des exercices pratiques</a:t>
              </a:r>
            </a:p>
          </p:txBody>
        </p:sp>
        <p:pic>
          <p:nvPicPr>
            <p:cNvPr id="23" name="Image 22" descr="Une image contenant texte, capture d’écran, logiciel, Système d’exploitation&#10;&#10;Description générée automatiquement">
              <a:extLst>
                <a:ext uri="{FF2B5EF4-FFF2-40B4-BE49-F238E27FC236}">
                  <a16:creationId xmlns:a16="http://schemas.microsoft.com/office/drawing/2014/main" id="{66425E79-3F49-84A7-1359-EACD0BF31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043" y="3705521"/>
              <a:ext cx="1676416" cy="30175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00C70B9-E281-B357-5EE1-EF830044FC31}"/>
              </a:ext>
            </a:extLst>
          </p:cNvPr>
          <p:cNvSpPr txBox="1"/>
          <p:nvPr/>
        </p:nvSpPr>
        <p:spPr>
          <a:xfrm>
            <a:off x="690414" y="789372"/>
            <a:ext cx="9157303" cy="50270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R="0" rtl="0"/>
            <a:r>
              <a:rPr lang="fr-FR" sz="4000" b="1" i="0" u="none" strike="noStrike" baseline="30000" dirty="0">
                <a:solidFill>
                  <a:schemeClr val="bg1"/>
                </a:solidFill>
                <a:latin typeface="Bariol Bold" panose="02000506040000020003" pitchFamily="2" charset="0"/>
              </a:rPr>
              <a:t>Un parcours de formation adapté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F765831-09DD-15E5-4223-1AC3B2BD40DF}"/>
              </a:ext>
            </a:extLst>
          </p:cNvPr>
          <p:cNvSpPr/>
          <p:nvPr/>
        </p:nvSpPr>
        <p:spPr>
          <a:xfrm>
            <a:off x="179770" y="640600"/>
            <a:ext cx="510644" cy="50270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805296"/>
                </a:solidFill>
                <a:latin typeface="Barriol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11989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6E6F85E-6236-3F0C-BCA3-135AF0DC4CA2}"/>
              </a:ext>
            </a:extLst>
          </p:cNvPr>
          <p:cNvSpPr txBox="1"/>
          <p:nvPr/>
        </p:nvSpPr>
        <p:spPr>
          <a:xfrm>
            <a:off x="690414" y="789372"/>
            <a:ext cx="9157303" cy="50270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r>
              <a:rPr lang="fr-FR" sz="4000" b="1" baseline="30000" dirty="0">
                <a:solidFill>
                  <a:schemeClr val="bg1"/>
                </a:solidFill>
                <a:latin typeface="Bariol Bold" panose="02000506040000020003" pitchFamily="2" charset="0"/>
              </a:rPr>
              <a:t>Un apprentissage progressif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01C752D-9AC3-37D3-7C39-F5BCAE81256A}"/>
              </a:ext>
            </a:extLst>
          </p:cNvPr>
          <p:cNvSpPr/>
          <p:nvPr/>
        </p:nvSpPr>
        <p:spPr>
          <a:xfrm>
            <a:off x="179770" y="640600"/>
            <a:ext cx="510644" cy="50270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805296"/>
                </a:solidFill>
                <a:latin typeface="Barriol"/>
              </a:rPr>
              <a:t>2 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284FD1F-EDDF-BB89-1A1C-96BD704BF40F}"/>
              </a:ext>
            </a:extLst>
          </p:cNvPr>
          <p:cNvGrpSpPr/>
          <p:nvPr/>
        </p:nvGrpSpPr>
        <p:grpSpPr>
          <a:xfrm>
            <a:off x="1669002" y="2734674"/>
            <a:ext cx="1845045" cy="3316605"/>
            <a:chOff x="1469562" y="2376166"/>
            <a:chExt cx="2044485" cy="3675113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0251E63-0682-8AAF-76B5-E07355CF99BC}"/>
                </a:ext>
              </a:extLst>
            </p:cNvPr>
            <p:cNvSpPr txBox="1">
              <a:spLocks/>
            </p:cNvSpPr>
            <p:nvPr/>
          </p:nvSpPr>
          <p:spPr>
            <a:xfrm>
              <a:off x="1469562" y="2376166"/>
              <a:ext cx="2044485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i="1" baseline="30000" dirty="0">
                  <a:solidFill>
                    <a:srgbClr val="805296"/>
                  </a:solidFill>
                  <a:latin typeface="Bariol Regular" panose="02000506040000020003" pitchFamily="2" charset="0"/>
                </a:rPr>
                <a:t>Les fondamentaux </a:t>
              </a:r>
              <a:r>
                <a:rPr kumimoji="0" lang="fr-FR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805296"/>
                  </a:solidFill>
                  <a:effectLst/>
                  <a:uLnTx/>
                  <a:uFillTx/>
                  <a:latin typeface="Bariol Regular" panose="02000506040000020003" pitchFamily="2" charset="0"/>
                </a:rPr>
                <a:t> </a:t>
              </a:r>
            </a:p>
          </p:txBody>
        </p:sp>
        <p:pic>
          <p:nvPicPr>
            <p:cNvPr id="6" name="Image 5" descr="Une image contenant texte, Appareils électroniques, capture d’écran, Système d’exploitation&#10;&#10;Description générée automatiquement">
              <a:extLst>
                <a:ext uri="{FF2B5EF4-FFF2-40B4-BE49-F238E27FC236}">
                  <a16:creationId xmlns:a16="http://schemas.microsoft.com/office/drawing/2014/main" id="{D92D906D-E67A-1471-B212-6FD1204A7F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88" r="1123" b="8198"/>
            <a:stretch/>
          </p:blipFill>
          <p:spPr>
            <a:xfrm>
              <a:off x="1539200" y="2641108"/>
              <a:ext cx="1905209" cy="34101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87F4AAF-8809-5B14-5DF9-25FE3DD8F499}"/>
              </a:ext>
            </a:extLst>
          </p:cNvPr>
          <p:cNvGrpSpPr/>
          <p:nvPr/>
        </p:nvGrpSpPr>
        <p:grpSpPr>
          <a:xfrm>
            <a:off x="5133252" y="2734674"/>
            <a:ext cx="1845045" cy="3316605"/>
            <a:chOff x="5304593" y="2376166"/>
            <a:chExt cx="2044485" cy="3675113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34525BD-B470-1059-ED0A-BE7AD0BB1021}"/>
                </a:ext>
              </a:extLst>
            </p:cNvPr>
            <p:cNvSpPr txBox="1">
              <a:spLocks/>
            </p:cNvSpPr>
            <p:nvPr/>
          </p:nvSpPr>
          <p:spPr>
            <a:xfrm>
              <a:off x="5304593" y="2376166"/>
              <a:ext cx="2044485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baseline="30000" dirty="0">
                  <a:solidFill>
                    <a:srgbClr val="805296"/>
                  </a:solidFill>
                  <a:latin typeface="Bariol Regular" panose="02000506040000020003" pitchFamily="2" charset="0"/>
                </a:rPr>
                <a:t>Pour aller plus loin</a:t>
              </a:r>
            </a:p>
          </p:txBody>
        </p:sp>
        <p:pic>
          <p:nvPicPr>
            <p:cNvPr id="8" name="Image 7" descr="Une image contenant texte, Appareils électroniques, capture d’écran, logiciel&#10;&#10;Description générée automatiquement">
              <a:extLst>
                <a:ext uri="{FF2B5EF4-FFF2-40B4-BE49-F238E27FC236}">
                  <a16:creationId xmlns:a16="http://schemas.microsoft.com/office/drawing/2014/main" id="{37BDD1FC-EAC8-389B-2878-92606848F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2427" r="1272" b="8220"/>
            <a:stretch/>
          </p:blipFill>
          <p:spPr>
            <a:xfrm>
              <a:off x="5372519" y="2641108"/>
              <a:ext cx="1908632" cy="34101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04A0078-4A5D-7B9E-C3E0-A70A5001E7CA}"/>
              </a:ext>
            </a:extLst>
          </p:cNvPr>
          <p:cNvGrpSpPr/>
          <p:nvPr/>
        </p:nvGrpSpPr>
        <p:grpSpPr>
          <a:xfrm>
            <a:off x="8597502" y="2734674"/>
            <a:ext cx="3372556" cy="3316605"/>
            <a:chOff x="8232946" y="2376166"/>
            <a:chExt cx="3737112" cy="3675113"/>
          </a:xfrm>
        </p:grpSpPr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4D266414-B336-C2F8-A6B6-443B8E989CAA}"/>
                </a:ext>
              </a:extLst>
            </p:cNvPr>
            <p:cNvSpPr txBox="1">
              <a:spLocks/>
            </p:cNvSpPr>
            <p:nvPr/>
          </p:nvSpPr>
          <p:spPr>
            <a:xfrm>
              <a:off x="8232946" y="2376166"/>
              <a:ext cx="3737112" cy="297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i="1" baseline="30000" dirty="0">
                  <a:solidFill>
                    <a:srgbClr val="805296"/>
                  </a:solidFill>
                  <a:latin typeface="Bariol Regular" panose="02000506040000020003" pitchFamily="2" charset="0"/>
                </a:rPr>
                <a:t>Un quiz de validation</a:t>
              </a:r>
              <a:r>
                <a:rPr kumimoji="0" lang="fr-FR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805296"/>
                  </a:solidFill>
                  <a:effectLst/>
                  <a:uLnTx/>
                  <a:uFillTx/>
                  <a:latin typeface="Bariol Regular" panose="02000506040000020003" pitchFamily="2" charset="0"/>
                </a:rPr>
                <a:t> </a:t>
              </a:r>
              <a:r>
                <a:rPr lang="fr-FR" sz="2000" b="1" i="1" baseline="30000" dirty="0">
                  <a:solidFill>
                    <a:srgbClr val="805296"/>
                  </a:solidFill>
                  <a:latin typeface="Bariol Regular" panose="02000506040000020003" pitchFamily="2" charset="0"/>
                </a:rPr>
                <a:t>des connaissances</a:t>
              </a:r>
            </a:p>
          </p:txBody>
        </p:sp>
        <p:pic>
          <p:nvPicPr>
            <p:cNvPr id="10" name="Image 9" descr="Une image contenant texte, Appareils électroniques, capture d’écran, logiciel&#10;&#10;Description générée automatiquement">
              <a:extLst>
                <a:ext uri="{FF2B5EF4-FFF2-40B4-BE49-F238E27FC236}">
                  <a16:creationId xmlns:a16="http://schemas.microsoft.com/office/drawing/2014/main" id="{49E1C604-FB0F-BE89-134E-747E6EEECF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86" b="6911"/>
            <a:stretch/>
          </p:blipFill>
          <p:spPr>
            <a:xfrm>
              <a:off x="9147502" y="2641108"/>
              <a:ext cx="1908000" cy="34101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BFCF632C-A141-2BC7-D9F1-E4A61D300E38}"/>
              </a:ext>
            </a:extLst>
          </p:cNvPr>
          <p:cNvSpPr txBox="1"/>
          <p:nvPr/>
        </p:nvSpPr>
        <p:spPr>
          <a:xfrm>
            <a:off x="340985" y="2023409"/>
            <a:ext cx="9320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Les 6 modules à réaliser sont indépendants, découpés en 3 parties permettant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 </a:t>
            </a: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ainsi un apprentissage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 </a:t>
            </a: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progressif : </a:t>
            </a:r>
          </a:p>
        </p:txBody>
      </p:sp>
    </p:spTree>
    <p:extLst>
      <p:ext uri="{BB962C8B-B14F-4D97-AF65-F5344CB8AC3E}">
        <p14:creationId xmlns:p14="http://schemas.microsoft.com/office/powerpoint/2010/main" val="1249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DA5129A-53A0-FF48-6451-527D4A721587}"/>
              </a:ext>
            </a:extLst>
          </p:cNvPr>
          <p:cNvSpPr txBox="1"/>
          <p:nvPr/>
        </p:nvSpPr>
        <p:spPr>
          <a:xfrm>
            <a:off x="690414" y="789372"/>
            <a:ext cx="9157303" cy="50270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R="0" rtl="0"/>
            <a:r>
              <a:rPr lang="fr-FR" sz="4000" b="1" i="0" u="none" strike="noStrike" baseline="30000" dirty="0">
                <a:solidFill>
                  <a:schemeClr val="bg1"/>
                </a:solidFill>
                <a:latin typeface="Bariol Bold" panose="02000506040000020003" pitchFamily="2" charset="0"/>
              </a:rPr>
              <a:t>La création de votre compte Apprenant sur la plateforme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047E851-9369-B1E4-699A-A635D67B3DD5}"/>
              </a:ext>
            </a:extLst>
          </p:cNvPr>
          <p:cNvSpPr/>
          <p:nvPr/>
        </p:nvSpPr>
        <p:spPr>
          <a:xfrm>
            <a:off x="179770" y="640600"/>
            <a:ext cx="510644" cy="50270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805296"/>
                </a:solidFill>
                <a:latin typeface="Barriol"/>
              </a:rPr>
              <a:t>3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1A38765-9A2C-CD5B-240D-30CCC4B37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0709" y="3155520"/>
            <a:ext cx="1669079" cy="3110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82BAFD8D-9269-6632-8A9B-F6D066861975}"/>
              </a:ext>
            </a:extLst>
          </p:cNvPr>
          <p:cNvGrpSpPr/>
          <p:nvPr/>
        </p:nvGrpSpPr>
        <p:grpSpPr>
          <a:xfrm>
            <a:off x="275719" y="2156997"/>
            <a:ext cx="8064000" cy="409578"/>
            <a:chOff x="275719" y="2156997"/>
            <a:chExt cx="8064000" cy="409578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7B569D2-6E83-FF4B-7B87-360F7B90A5F5}"/>
                </a:ext>
              </a:extLst>
            </p:cNvPr>
            <p:cNvSpPr txBox="1"/>
            <p:nvPr/>
          </p:nvSpPr>
          <p:spPr>
            <a:xfrm>
              <a:off x="566412" y="2228021"/>
              <a:ext cx="77733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riol Regular" panose="02000506040000020003" pitchFamily="2" charset="0"/>
                </a:rPr>
                <a:t>Accédez à la plateforme en scannant, depuis un smartphone, le QR Code suivant :</a:t>
              </a:r>
              <a:endParaRPr lang="fr-FR" sz="2400" baseline="30000" dirty="0">
                <a:solidFill>
                  <a:srgbClr val="805296"/>
                </a:solidFill>
                <a:latin typeface="Bariol Regular" panose="02000506040000020003" pitchFamily="2" charset="0"/>
              </a:endParaRPr>
            </a:p>
          </p:txBody>
        </p:sp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7288D17E-6572-AFF8-D7C9-D888ACABBD82}"/>
                </a:ext>
              </a:extLst>
            </p:cNvPr>
            <p:cNvSpPr/>
            <p:nvPr/>
          </p:nvSpPr>
          <p:spPr>
            <a:xfrm>
              <a:off x="275719" y="2156997"/>
              <a:ext cx="290693" cy="28617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8052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n>
                    <a:solidFill>
                      <a:srgbClr val="805296"/>
                    </a:solidFill>
                  </a:ln>
                  <a:solidFill>
                    <a:srgbClr val="805296"/>
                  </a:solidFill>
                  <a:latin typeface="Barriol"/>
                </a:rPr>
                <a:t>1 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05ACF5A3-9645-E83B-771E-49DBE488C4EE}"/>
              </a:ext>
            </a:extLst>
          </p:cNvPr>
          <p:cNvGrpSpPr/>
          <p:nvPr/>
        </p:nvGrpSpPr>
        <p:grpSpPr>
          <a:xfrm>
            <a:off x="275719" y="3669889"/>
            <a:ext cx="3181856" cy="638486"/>
            <a:chOff x="275719" y="3669889"/>
            <a:chExt cx="3181856" cy="638486"/>
          </a:xfrm>
        </p:grpSpPr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67E9451-B8D3-0EC1-1695-F02ED9E70C40}"/>
                </a:ext>
              </a:extLst>
            </p:cNvPr>
            <p:cNvSpPr txBox="1"/>
            <p:nvPr/>
          </p:nvSpPr>
          <p:spPr>
            <a:xfrm>
              <a:off x="566413" y="3723600"/>
              <a:ext cx="28911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riol Regular" panose="02000506040000020003" pitchFamily="2" charset="0"/>
                </a:rPr>
                <a:t>Cliquez sur</a:t>
              </a:r>
            </a:p>
            <a:p>
              <a:r>
                <a:rPr lang="fr-FR" sz="2400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Bariol Regular" panose="02000506040000020003" pitchFamily="2" charset="0"/>
                </a:rPr>
                <a:t>« Inscrivez-vous gratuitement »</a:t>
              </a:r>
              <a:endParaRPr lang="fr-FR" sz="2400" baseline="30000" dirty="0">
                <a:solidFill>
                  <a:srgbClr val="805296"/>
                </a:solidFill>
                <a:latin typeface="Bariol Regular" panose="02000506040000020003" pitchFamily="2" charset="0"/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E9F6A583-BD73-48A2-9B53-DAE192C59402}"/>
                </a:ext>
              </a:extLst>
            </p:cNvPr>
            <p:cNvSpPr/>
            <p:nvPr/>
          </p:nvSpPr>
          <p:spPr>
            <a:xfrm>
              <a:off x="275719" y="3669889"/>
              <a:ext cx="290693" cy="286172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80529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ln>
                    <a:solidFill>
                      <a:srgbClr val="805296"/>
                    </a:solidFill>
                  </a:ln>
                  <a:solidFill>
                    <a:srgbClr val="805296"/>
                  </a:solidFill>
                  <a:latin typeface="Barriol"/>
                </a:rPr>
                <a:t>2 </a:t>
              </a:r>
            </a:p>
          </p:txBody>
        </p:sp>
      </p:grpSp>
      <p:pic>
        <p:nvPicPr>
          <p:cNvPr id="17" name="Image 16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63096EF7-894A-AE12-429B-B98591645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75" y="3247725"/>
            <a:ext cx="1558956" cy="29256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4308758-1C5C-7B8F-561F-C2FFD0CCE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675069" flipH="1">
            <a:off x="2519906" y="3759669"/>
            <a:ext cx="1529471" cy="154024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E7ECB8E-3423-3F3D-925A-713A5CCE1007}"/>
              </a:ext>
            </a:extLst>
          </p:cNvPr>
          <p:cNvSpPr txBox="1"/>
          <p:nvPr/>
        </p:nvSpPr>
        <p:spPr>
          <a:xfrm>
            <a:off x="6777441" y="3749851"/>
            <a:ext cx="3338867" cy="1980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Renseignez les informations suivantes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Votre prénom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Votre nom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Votre email ou numéro de téléphone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Le mot de passe de votre choix</a:t>
            </a:r>
          </a:p>
          <a:p>
            <a:endParaRPr lang="fr-FR" sz="2400" baseline="300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2" charset="0"/>
            </a:endParaRPr>
          </a:p>
          <a:p>
            <a:r>
              <a:rPr lang="fr-FR" sz="1600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N’oubliez pas d’accepter les conditions d’utilisation du site 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8711B3EE-9761-C8CD-17A7-7CE61819FBC4}"/>
              </a:ext>
            </a:extLst>
          </p:cNvPr>
          <p:cNvSpPr/>
          <p:nvPr/>
        </p:nvSpPr>
        <p:spPr>
          <a:xfrm>
            <a:off x="6442347" y="3693171"/>
            <a:ext cx="290693" cy="286172"/>
          </a:xfrm>
          <a:prstGeom prst="ellipse">
            <a:avLst/>
          </a:prstGeom>
          <a:solidFill>
            <a:srgbClr val="FFFFFF"/>
          </a:solidFill>
          <a:ln>
            <a:solidFill>
              <a:srgbClr val="8052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n>
                  <a:solidFill>
                    <a:srgbClr val="805296"/>
                  </a:solidFill>
                </a:ln>
                <a:solidFill>
                  <a:srgbClr val="805296"/>
                </a:solidFill>
                <a:latin typeface="Barriol"/>
              </a:rPr>
              <a:t>3 </a:t>
            </a:r>
          </a:p>
        </p:txBody>
      </p:sp>
      <p:pic>
        <p:nvPicPr>
          <p:cNvPr id="3" name="Image 2" descr="Une image contenant motif, Graphique, capture d’écran, graphisme&#10;&#10;Description générée automatiquement">
            <a:extLst>
              <a:ext uri="{FF2B5EF4-FFF2-40B4-BE49-F238E27FC236}">
                <a16:creationId xmlns:a16="http://schemas.microsoft.com/office/drawing/2014/main" id="{3CFA4F8D-9285-FA1C-ED67-3B9F19F61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35" y="1750122"/>
            <a:ext cx="1099921" cy="1099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628A3E5-BA88-824B-50F4-F234B57D0F44}"/>
              </a:ext>
            </a:extLst>
          </p:cNvPr>
          <p:cNvSpPr txBox="1"/>
          <p:nvPr/>
        </p:nvSpPr>
        <p:spPr>
          <a:xfrm>
            <a:off x="559014" y="2478073"/>
            <a:ext cx="7773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OU</a:t>
            </a: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, depuis un ordinateur, via le lien suivant :</a:t>
            </a:r>
          </a:p>
          <a:p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  <a:hlinkClick r:id="rId6"/>
              </a:rPr>
              <a:t>https://www.lesbonsclics.fr/fr/decouvrir/metiers-de-la-proprete-apprenant</a:t>
            </a:r>
            <a:endParaRPr lang="fr-FR" sz="2400" baseline="300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2" charset="0"/>
            </a:endParaRPr>
          </a:p>
          <a:p>
            <a:endParaRPr lang="fr-FR" sz="2400" baseline="30000" dirty="0">
              <a:solidFill>
                <a:srgbClr val="805296"/>
              </a:solidFill>
              <a:latin typeface="Bariol Regular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9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DA5129A-53A0-FF48-6451-527D4A721587}"/>
              </a:ext>
            </a:extLst>
          </p:cNvPr>
          <p:cNvSpPr txBox="1"/>
          <p:nvPr/>
        </p:nvSpPr>
        <p:spPr>
          <a:xfrm>
            <a:off x="690414" y="789372"/>
            <a:ext cx="9157303" cy="50270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R="0" rtl="0"/>
            <a:r>
              <a:rPr lang="fr-FR" sz="4000" b="1" i="0" u="none" strike="noStrike" baseline="30000" dirty="0">
                <a:solidFill>
                  <a:schemeClr val="bg1"/>
                </a:solidFill>
                <a:latin typeface="Bariol Bold" panose="02000506040000020003" pitchFamily="2" charset="0"/>
              </a:rPr>
              <a:t>L’accompagnement tout au long de votre parcours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047E851-9369-B1E4-699A-A635D67B3DD5}"/>
              </a:ext>
            </a:extLst>
          </p:cNvPr>
          <p:cNvSpPr/>
          <p:nvPr/>
        </p:nvSpPr>
        <p:spPr>
          <a:xfrm>
            <a:off x="179770" y="640600"/>
            <a:ext cx="510644" cy="50270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805296"/>
                </a:solidFill>
                <a:latin typeface="Barriol"/>
              </a:rPr>
              <a:t>4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B569D2-6E83-FF4B-7B87-360F7B90A5F5}"/>
              </a:ext>
            </a:extLst>
          </p:cNvPr>
          <p:cNvSpPr txBox="1"/>
          <p:nvPr/>
        </p:nvSpPr>
        <p:spPr>
          <a:xfrm>
            <a:off x="566412" y="2847146"/>
            <a:ext cx="9415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defRPr>
            </a:lvl1pPr>
          </a:lstStyle>
          <a:p>
            <a:r>
              <a:rPr lang="fr-FR" dirty="0"/>
              <a:t>Communiquer à votre Ambassadeur/Aidant, l’email ou le numéro de téléphone que vous avez utilisé pour créer votre compte sur la plateforme.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1A38765-9A2C-CD5B-240D-30CCC4B37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6564" y="3429000"/>
            <a:ext cx="1433539" cy="3110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7288D17E-6572-AFF8-D7C9-D888ACABBD82}"/>
              </a:ext>
            </a:extLst>
          </p:cNvPr>
          <p:cNvSpPr/>
          <p:nvPr/>
        </p:nvSpPr>
        <p:spPr>
          <a:xfrm>
            <a:off x="275719" y="2880897"/>
            <a:ext cx="290693" cy="286172"/>
          </a:xfrm>
          <a:prstGeom prst="ellipse">
            <a:avLst/>
          </a:prstGeom>
          <a:solidFill>
            <a:srgbClr val="FFFFFF"/>
          </a:solidFill>
          <a:ln>
            <a:solidFill>
              <a:srgbClr val="8052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n>
                  <a:solidFill>
                    <a:srgbClr val="805296"/>
                  </a:solidFill>
                </a:ln>
                <a:solidFill>
                  <a:srgbClr val="805296"/>
                </a:solidFill>
                <a:latin typeface="Barriol"/>
              </a:rPr>
              <a:t>1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67E9451-B8D3-0EC1-1695-F02ED9E70C40}"/>
              </a:ext>
            </a:extLst>
          </p:cNvPr>
          <p:cNvSpPr txBox="1"/>
          <p:nvPr/>
        </p:nvSpPr>
        <p:spPr>
          <a:xfrm>
            <a:off x="566412" y="3725943"/>
            <a:ext cx="7773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Accepter la demande de suivi qui vous est notifiée, lorsque vous vous reconnectez à votre compte sur la plateforme.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9F6A583-BD73-48A2-9B53-DAE192C59402}"/>
              </a:ext>
            </a:extLst>
          </p:cNvPr>
          <p:cNvSpPr/>
          <p:nvPr/>
        </p:nvSpPr>
        <p:spPr>
          <a:xfrm>
            <a:off x="275719" y="3793714"/>
            <a:ext cx="290693" cy="286172"/>
          </a:xfrm>
          <a:prstGeom prst="ellipse">
            <a:avLst/>
          </a:prstGeom>
          <a:solidFill>
            <a:srgbClr val="FFFFFF"/>
          </a:solidFill>
          <a:ln>
            <a:solidFill>
              <a:srgbClr val="80529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ln>
                  <a:solidFill>
                    <a:srgbClr val="805296"/>
                  </a:solidFill>
                </a:ln>
                <a:solidFill>
                  <a:srgbClr val="805296"/>
                </a:solidFill>
                <a:latin typeface="Barriol"/>
              </a:rPr>
              <a:t>2 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4308758-1C5C-7B8F-561F-C2FFD0CCE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675069" flipH="1">
            <a:off x="6685553" y="3583497"/>
            <a:ext cx="1529471" cy="154024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C6494FD-5568-F69E-3E38-14A631637326}"/>
              </a:ext>
            </a:extLst>
          </p:cNvPr>
          <p:cNvSpPr txBox="1"/>
          <p:nvPr/>
        </p:nvSpPr>
        <p:spPr>
          <a:xfrm>
            <a:off x="340985" y="2023409"/>
            <a:ext cx="908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Pour être suivi dans votre apprentissage et pouvoir être débloqué si vous rencontrez des difficultés, vous devez :</a:t>
            </a:r>
          </a:p>
        </p:txBody>
      </p:sp>
    </p:spTree>
    <p:extLst>
      <p:ext uri="{BB962C8B-B14F-4D97-AF65-F5344CB8AC3E}">
        <p14:creationId xmlns:p14="http://schemas.microsoft.com/office/powerpoint/2010/main" val="22157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13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6E6F85E-6236-3F0C-BCA3-135AF0DC4CA2}"/>
              </a:ext>
            </a:extLst>
          </p:cNvPr>
          <p:cNvSpPr txBox="1"/>
          <p:nvPr/>
        </p:nvSpPr>
        <p:spPr>
          <a:xfrm>
            <a:off x="690414" y="758673"/>
            <a:ext cx="9157303" cy="50270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R="0" rtl="0"/>
            <a:r>
              <a:rPr lang="fr-FR" sz="4000" b="1" i="0" u="none" strike="noStrike" baseline="30000" dirty="0">
                <a:solidFill>
                  <a:schemeClr val="bg1"/>
                </a:solidFill>
                <a:latin typeface="Bariol Bold" panose="02000506040000020003" pitchFamily="2" charset="0"/>
              </a:rPr>
              <a:t>Le suivi de votre parcours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01C752D-9AC3-37D3-7C39-F5BCAE81256A}"/>
              </a:ext>
            </a:extLst>
          </p:cNvPr>
          <p:cNvSpPr/>
          <p:nvPr/>
        </p:nvSpPr>
        <p:spPr>
          <a:xfrm>
            <a:off x="179770" y="640600"/>
            <a:ext cx="510644" cy="50270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805296"/>
                </a:solidFill>
                <a:latin typeface="Barriol"/>
              </a:rPr>
              <a:t>5 </a:t>
            </a:r>
          </a:p>
        </p:txBody>
      </p:sp>
      <p:pic>
        <p:nvPicPr>
          <p:cNvPr id="10" name="Image 9" descr="Une image contenant texte, Police, nombre, capture d’écran&#10;&#10;Description générée automatiquement">
            <a:extLst>
              <a:ext uri="{FF2B5EF4-FFF2-40B4-BE49-F238E27FC236}">
                <a16:creationId xmlns:a16="http://schemas.microsoft.com/office/drawing/2014/main" id="{1C5DEB82-B206-1DF0-E637-A5FF9A959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717" y="2170012"/>
            <a:ext cx="1713775" cy="3808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F5CEFCA3-55EA-A382-916C-40BA2FEA7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21" y="2303108"/>
            <a:ext cx="1653882" cy="3675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76756D8-2BF7-A09E-EBB3-E4493D0808CD}"/>
              </a:ext>
            </a:extLst>
          </p:cNvPr>
          <p:cNvSpPr txBox="1"/>
          <p:nvPr/>
        </p:nvSpPr>
        <p:spPr>
          <a:xfrm>
            <a:off x="296076" y="3093932"/>
            <a:ext cx="3349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Une fois connecté à votre compte, vous accédez aux différents modules et visualisez facilement ceux qui sont :</a:t>
            </a:r>
          </a:p>
          <a:p>
            <a:endParaRPr lang="fr-FR" sz="2400" baseline="30000" dirty="0">
              <a:solidFill>
                <a:schemeClr val="tx1">
                  <a:lumMod val="75000"/>
                  <a:lumOff val="25000"/>
                </a:schemeClr>
              </a:solidFill>
              <a:latin typeface="Bariol Regular" panose="020005060400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Terminés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En cours</a:t>
            </a: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8B33551D-79D4-8AA1-9D0B-57C8E01C1E0A}"/>
              </a:ext>
            </a:extLst>
          </p:cNvPr>
          <p:cNvGrpSpPr/>
          <p:nvPr/>
        </p:nvGrpSpPr>
        <p:grpSpPr>
          <a:xfrm>
            <a:off x="2343150" y="3422804"/>
            <a:ext cx="3081106" cy="674703"/>
            <a:chOff x="2343150" y="3422804"/>
            <a:chExt cx="3081106" cy="674703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A59B7938-7C42-51A5-126C-E92B4BC7B845}"/>
                </a:ext>
              </a:extLst>
            </p:cNvPr>
            <p:cNvSpPr/>
            <p:nvPr/>
          </p:nvSpPr>
          <p:spPr>
            <a:xfrm>
              <a:off x="3932808" y="3422804"/>
              <a:ext cx="1491448" cy="541538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9236F505-3D9D-06CD-7CCC-002008F88C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3150" y="3710756"/>
              <a:ext cx="1510171" cy="386751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5D4710F3-620A-4883-1FAE-0E4B0D4A2452}"/>
              </a:ext>
            </a:extLst>
          </p:cNvPr>
          <p:cNvGrpSpPr/>
          <p:nvPr/>
        </p:nvGrpSpPr>
        <p:grpSpPr>
          <a:xfrm>
            <a:off x="2343150" y="4097507"/>
            <a:ext cx="3081106" cy="692458"/>
            <a:chOff x="2343150" y="4097507"/>
            <a:chExt cx="3081106" cy="692458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8E3F8D63-4237-85DD-BA8C-1304ACE33BC3}"/>
                </a:ext>
              </a:extLst>
            </p:cNvPr>
            <p:cNvSpPr/>
            <p:nvPr/>
          </p:nvSpPr>
          <p:spPr>
            <a:xfrm>
              <a:off x="3932808" y="4097507"/>
              <a:ext cx="1491448" cy="692458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D4FF1DBC-4730-E4F3-3FD0-50D3F67781A5}"/>
                </a:ext>
              </a:extLst>
            </p:cNvPr>
            <p:cNvCxnSpPr>
              <a:cxnSpLocks/>
            </p:cNvCxnSpPr>
            <p:nvPr/>
          </p:nvCxnSpPr>
          <p:spPr>
            <a:xfrm>
              <a:off x="2343150" y="4352925"/>
              <a:ext cx="1510171" cy="87876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91AEC412-CDE7-F7A7-3DA9-CF4FB1CBE97D}"/>
              </a:ext>
            </a:extLst>
          </p:cNvPr>
          <p:cNvSpPr txBox="1"/>
          <p:nvPr/>
        </p:nvSpPr>
        <p:spPr>
          <a:xfrm>
            <a:off x="6340207" y="3005919"/>
            <a:ext cx="3070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En cliquant sur</a:t>
            </a:r>
          </a:p>
          <a:p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vous pouvez revenir à tout moment sur une partie de module que vous n’avez pas terminée ou validée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2AC0D6-EEA9-B789-CCE0-9562118ECB02}"/>
              </a:ext>
            </a:extLst>
          </p:cNvPr>
          <p:cNvGrpSpPr/>
          <p:nvPr/>
        </p:nvGrpSpPr>
        <p:grpSpPr>
          <a:xfrm>
            <a:off x="8193036" y="3988474"/>
            <a:ext cx="3285867" cy="974051"/>
            <a:chOff x="8193036" y="3988474"/>
            <a:chExt cx="3285867" cy="974051"/>
          </a:xfrm>
        </p:grpSpPr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D87429AC-A361-DFB6-6759-FB4C9CCBDBC0}"/>
                </a:ext>
              </a:extLst>
            </p:cNvPr>
            <p:cNvCxnSpPr>
              <a:cxnSpLocks/>
            </p:cNvCxnSpPr>
            <p:nvPr/>
          </p:nvCxnSpPr>
          <p:spPr>
            <a:xfrm>
              <a:off x="8193036" y="3988474"/>
              <a:ext cx="1654681" cy="53145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6136E7FC-4A59-8F46-6AC6-1B4B15A85B21}"/>
                </a:ext>
              </a:extLst>
            </p:cNvPr>
            <p:cNvSpPr/>
            <p:nvPr/>
          </p:nvSpPr>
          <p:spPr>
            <a:xfrm>
              <a:off x="9987455" y="4521046"/>
              <a:ext cx="1491448" cy="441479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8" name="Image 2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2BCC340E-9597-C713-D87F-98F7B2C3F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39" y="2899792"/>
            <a:ext cx="928687" cy="312079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447EAA43-6871-C767-FD20-08B31A2DF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924931">
            <a:off x="5279202" y="3586015"/>
            <a:ext cx="1514040" cy="15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6E6F85E-6236-3F0C-BCA3-135AF0DC4CA2}"/>
              </a:ext>
            </a:extLst>
          </p:cNvPr>
          <p:cNvSpPr txBox="1"/>
          <p:nvPr/>
        </p:nvSpPr>
        <p:spPr>
          <a:xfrm>
            <a:off x="690414" y="758673"/>
            <a:ext cx="9157303" cy="50270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marR="0" rtl="0"/>
            <a:r>
              <a:rPr lang="fr-FR" sz="4000" b="1" i="0" u="none" strike="noStrike" baseline="30000" dirty="0">
                <a:solidFill>
                  <a:schemeClr val="bg1"/>
                </a:solidFill>
                <a:latin typeface="Bariol Bold" panose="02000506040000020003" pitchFamily="2" charset="0"/>
              </a:rPr>
              <a:t>La validation du parcours 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01C752D-9AC3-37D3-7C39-F5BCAE81256A}"/>
              </a:ext>
            </a:extLst>
          </p:cNvPr>
          <p:cNvSpPr/>
          <p:nvPr/>
        </p:nvSpPr>
        <p:spPr>
          <a:xfrm>
            <a:off x="179770" y="640600"/>
            <a:ext cx="510644" cy="50270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805296"/>
                </a:solidFill>
                <a:latin typeface="Barriol"/>
              </a:rPr>
              <a:t>6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0EB69F1-67B7-F4ED-F2D2-1B5D7A68C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9298" y="3632531"/>
            <a:ext cx="2399042" cy="1453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76756D8-2BF7-A09E-EBB3-E4493D0808CD}"/>
              </a:ext>
            </a:extLst>
          </p:cNvPr>
          <p:cNvSpPr txBox="1"/>
          <p:nvPr/>
        </p:nvSpPr>
        <p:spPr>
          <a:xfrm>
            <a:off x="340986" y="2023409"/>
            <a:ext cx="11555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A l’issue du parcours, vous obtiendrez une attestation de participation et une attestation de réussite.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74C562-6983-936F-D917-B6F1B99650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2613" y="3702920"/>
            <a:ext cx="2525823" cy="138987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BF303B6-FD70-12A7-161E-8595732B175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95276" y="2682101"/>
            <a:ext cx="216708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fr-FR" sz="2000" b="1" i="1" u="none" strike="noStrike" baseline="30000" dirty="0">
                <a:solidFill>
                  <a:srgbClr val="805296"/>
                </a:solidFill>
                <a:latin typeface="Bariol Regular" panose="02000506040000020003" pitchFamily="2" charset="0"/>
              </a:rPr>
              <a:t>Attestation de participation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66AC01-BC22-6EAE-D571-FFEC5EC19626}"/>
              </a:ext>
            </a:extLst>
          </p:cNvPr>
          <p:cNvSpPr txBox="1"/>
          <p:nvPr/>
        </p:nvSpPr>
        <p:spPr>
          <a:xfrm>
            <a:off x="7041981" y="2692699"/>
            <a:ext cx="2167086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rtl="0"/>
            <a:r>
              <a:rPr lang="fr-FR" sz="2000" b="1" i="1" u="none" strike="noStrike" baseline="30000" dirty="0">
                <a:solidFill>
                  <a:srgbClr val="805296"/>
                </a:solidFill>
                <a:latin typeface="Bariol Regular" panose="02000506040000020003" pitchFamily="2" charset="0"/>
              </a:rPr>
              <a:t>Attestation de réussite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47F4EDC-9E92-B09F-53E4-DCB673C9D09C}"/>
              </a:ext>
            </a:extLst>
          </p:cNvPr>
          <p:cNvSpPr txBox="1">
            <a:spLocks/>
          </p:cNvSpPr>
          <p:nvPr/>
        </p:nvSpPr>
        <p:spPr>
          <a:xfrm>
            <a:off x="690414" y="2888126"/>
            <a:ext cx="3776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Vous pouvez la télécharger</a:t>
            </a: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 </a:t>
            </a: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si vous avez consulté </a:t>
            </a:r>
            <a:r>
              <a:rPr lang="fr-FR" sz="24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plus de 80% </a:t>
            </a:r>
            <a:r>
              <a:rPr lang="fr-FR" sz="2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rPr>
              <a:t>des modules.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DA65931-C20F-2FCB-F20B-0D4BAE779C33}"/>
              </a:ext>
            </a:extLst>
          </p:cNvPr>
          <p:cNvSpPr txBox="1"/>
          <p:nvPr/>
        </p:nvSpPr>
        <p:spPr>
          <a:xfrm>
            <a:off x="6237119" y="2979618"/>
            <a:ext cx="3776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ariol Regular" panose="02000506040000020003" pitchFamily="2" charset="0"/>
              </a:defRPr>
            </a:lvl1pPr>
          </a:lstStyle>
          <a:p>
            <a:pPr algn="ctr"/>
            <a:r>
              <a:rPr lang="fr-FR" dirty="0"/>
              <a:t>Vous pouvez la télécharger si vous avez réussi </a:t>
            </a:r>
            <a:r>
              <a:rPr lang="fr-FR" b="1" dirty="0"/>
              <a:t>l’intégralité</a:t>
            </a:r>
            <a:r>
              <a:rPr lang="fr-FR" dirty="0"/>
              <a:t> des quiz.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FF153A7-5C3A-F4CF-B83E-61384A238256}"/>
              </a:ext>
            </a:extLst>
          </p:cNvPr>
          <p:cNvGrpSpPr/>
          <p:nvPr/>
        </p:nvGrpSpPr>
        <p:grpSpPr>
          <a:xfrm>
            <a:off x="1967673" y="4496038"/>
            <a:ext cx="3379881" cy="2131246"/>
            <a:chOff x="1949507" y="4499011"/>
            <a:chExt cx="3379881" cy="2131246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3306ECA1-5A70-6237-7017-C55E782FD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324931">
              <a:off x="1949507" y="4499011"/>
              <a:ext cx="1514040" cy="1524703"/>
            </a:xfrm>
            <a:prstGeom prst="rect">
              <a:avLst/>
            </a:prstGeom>
          </p:spPr>
        </p:pic>
        <p:pic>
          <p:nvPicPr>
            <p:cNvPr id="22" name="Image 21" descr="Une image contenant texte, capture d’écran, Police&#10;&#10;Description générée automatiquement">
              <a:extLst>
                <a:ext uri="{FF2B5EF4-FFF2-40B4-BE49-F238E27FC236}">
                  <a16:creationId xmlns:a16="http://schemas.microsoft.com/office/drawing/2014/main" id="{D57022FA-5ED8-EAAE-C4B8-08BA1607C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186" y="5239385"/>
              <a:ext cx="2128202" cy="139087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B0E7F712-4F17-E99B-AE7D-15D052707933}"/>
              </a:ext>
            </a:extLst>
          </p:cNvPr>
          <p:cNvGrpSpPr/>
          <p:nvPr/>
        </p:nvGrpSpPr>
        <p:grpSpPr>
          <a:xfrm>
            <a:off x="8412573" y="4207438"/>
            <a:ext cx="3304733" cy="2288381"/>
            <a:chOff x="8412573" y="4340604"/>
            <a:chExt cx="3304733" cy="2288381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601FCC50-3E4F-A83B-27BA-220DA129C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345416" flipH="1">
              <a:off x="8417905" y="4335272"/>
              <a:ext cx="1514040" cy="1524703"/>
            </a:xfrm>
            <a:prstGeom prst="rect">
              <a:avLst/>
            </a:prstGeom>
          </p:spPr>
        </p:pic>
        <p:pic>
          <p:nvPicPr>
            <p:cNvPr id="24" name="Image 23" descr="Une image contenant texte, capture d’écran, Police&#10;&#10;Description générée automatiquement">
              <a:extLst>
                <a:ext uri="{FF2B5EF4-FFF2-40B4-BE49-F238E27FC236}">
                  <a16:creationId xmlns:a16="http://schemas.microsoft.com/office/drawing/2014/main" id="{26ED3756-A4C6-03AE-D628-35173A7E8F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892" y="5239385"/>
              <a:ext cx="1993414" cy="13896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6597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Grand écran</PresentationFormat>
  <Paragraphs>76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Bariol Bold</vt:lpstr>
      <vt:lpstr>Bariol Regular</vt:lpstr>
      <vt:lpstr>Barriol</vt:lpstr>
      <vt:lpstr>Thème Office</vt:lpstr>
      <vt:lpstr>Un parcours à portée de main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Parcours à portée de main</dc:title>
  <dc:creator>Cecilia TAING</dc:creator>
  <cp:lastModifiedBy>Marjorie CHOUETTE</cp:lastModifiedBy>
  <cp:revision>65</cp:revision>
  <dcterms:created xsi:type="dcterms:W3CDTF">2024-04-15T12:53:05Z</dcterms:created>
  <dcterms:modified xsi:type="dcterms:W3CDTF">2024-04-23T07:23:52Z</dcterms:modified>
</cp:coreProperties>
</file>